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uthors.xml" ContentType="application/vnd.ms-powerpoi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9271AC6-A7BE-B036-7E6D-D7802A784D5F}" name="rood Peng" initials="rP" userId="3b023e75cc473223"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11" d="100"/>
          <a:sy n="111" d="100"/>
        </p:scale>
        <p:origin x="341" y="245"/>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microsoft.com/office/2018/10/relationships/authors" Targe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lstStyle/>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lstStyle/>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600" b="1">
                <a:solidFill>
                  <a:schemeClr val="tx1">
                    <a:lumMod val="75000"/>
                    <a:lumOff val="25000"/>
                  </a:schemeClr>
                </a:solidFill>
                <a:latin typeface="黑体" panose="02010609060101010101" charset="-122"/>
                <a:ea typeface="黑体" panose="02010609060101010101" charset="-122"/>
              </a:rPr>
              <a:t>生物学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387985"/>
            <a:ext cx="9591040" cy="2861310"/>
          </a:xfrm>
          <a:prstGeom prst="rect">
            <a:avLst/>
          </a:prstGeom>
          <a:noFill/>
        </p:spPr>
        <p:txBody>
          <a:bodyPr wrap="square" rtlCol="0">
            <a:spAutoFit/>
          </a:bodyPr>
          <a:lstStyle/>
          <a:p>
            <a:pPr algn="just">
              <a:lnSpc>
                <a:spcPct val="150000"/>
              </a:lnSpc>
            </a:pPr>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4.2.1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自然选择与适应的形成</a:t>
            </a:r>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 ;</a:t>
            </a:r>
            <a:endParaRPr lang="en-US" altLang="zh-CN" sz="4000" b="1" dirty="0">
              <a:solidFill>
                <a:srgbClr val="002060"/>
              </a:solidFill>
              <a:latin typeface="微软雅黑" panose="020B0503020204020204" charset="-122"/>
              <a:ea typeface="微软雅黑" panose="020B0503020204020204" charset="-122"/>
              <a:sym typeface="微软雅黑" panose="020B0503020204020204" charset="-122"/>
            </a:endParaRPr>
          </a:p>
          <a:p>
            <a:pPr algn="just">
              <a:lnSpc>
                <a:spcPct val="150000"/>
              </a:lnSpc>
            </a:pPr>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4.2.2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种群基因组成的变化与物种的形成</a:t>
            </a:r>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 ;</a:t>
            </a:r>
            <a:endParaRPr lang="en-US" altLang="zh-CN" sz="4000" b="1" dirty="0">
              <a:solidFill>
                <a:srgbClr val="002060"/>
              </a:solidFill>
              <a:latin typeface="微软雅黑" panose="020B0503020204020204" charset="-122"/>
              <a:ea typeface="微软雅黑" panose="020B0503020204020204" charset="-122"/>
              <a:sym typeface="微软雅黑" panose="020B0503020204020204" charset="-122"/>
            </a:endParaRPr>
          </a:p>
          <a:p>
            <a:pPr algn="just">
              <a:lnSpc>
                <a:spcPct val="150000"/>
              </a:lnSpc>
            </a:pPr>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4.2.3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协同进化与生物多样性的形成</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70305" y="3503930"/>
            <a:ext cx="241300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一、适应</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10540" y="4269740"/>
            <a:ext cx="11170920" cy="2473325"/>
          </a:xfrm>
          <a:prstGeom prst="rect">
            <a:avLst/>
          </a:prstGeom>
          <a:noFill/>
        </p:spPr>
        <p:txBody>
          <a:bodyPr wrap="square" rtlCol="0">
            <a:noAutofit/>
          </a:bodyPr>
          <a:lstStyle/>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（一）适应的含义</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1.</a:t>
            </a:r>
            <a:r>
              <a:rPr lang="zh-CN" altLang="en-US" sz="2800" dirty="0">
                <a:latin typeface="宋体" panose="02010600030101010101" pitchFamily="2" charset="-122"/>
                <a:ea typeface="宋体" panose="02010600030101010101" pitchFamily="2" charset="-122"/>
                <a:cs typeface="宋体" panose="02010600030101010101" pitchFamily="2" charset="-122"/>
              </a:rPr>
              <a:t>生物的形态结构适合于完成一定的功能。</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2.</a:t>
            </a:r>
            <a:r>
              <a:rPr lang="zh-CN" altLang="en-US" sz="2800" dirty="0">
                <a:latin typeface="宋体" panose="02010600030101010101" pitchFamily="2" charset="-122"/>
                <a:ea typeface="宋体" panose="02010600030101010101" pitchFamily="2" charset="-122"/>
                <a:cs typeface="宋体" panose="02010600030101010101" pitchFamily="2" charset="-122"/>
              </a:rPr>
              <a:t>生物的形态结构及其功能适合于该生物在一定的环境中生存和繁殖。</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grpSp>
        <p:nvGrpSpPr>
          <p:cNvPr id="4" name="组合 3"/>
          <p:cNvGrpSpPr/>
          <p:nvPr/>
        </p:nvGrpSpPr>
        <p:grpSpPr>
          <a:xfrm>
            <a:off x="8610600" y="2684780"/>
            <a:ext cx="857885" cy="744220"/>
            <a:chOff x="7070753" y="3387873"/>
            <a:chExt cx="1692247" cy="1079500"/>
          </a:xfrm>
        </p:grpSpPr>
        <p:cxnSp>
          <p:nvCxnSpPr>
            <p:cNvPr id="5" name="直接连接符 4"/>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88315" y="1120140"/>
            <a:ext cx="11216005" cy="3475355"/>
          </a:xfrm>
          <a:prstGeom prst="rect">
            <a:avLst/>
          </a:prstGeom>
          <a:noFill/>
        </p:spPr>
        <p:txBody>
          <a:bodyPr wrap="square" rtlCol="0">
            <a:noAutofit/>
          </a:bodyPr>
          <a:lstStyle/>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（二）适应的特点</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普遍性和相对性。</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（三）达尔文的自然选择学说</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1.</a:t>
            </a:r>
            <a:r>
              <a:rPr lang="zh-CN" altLang="en-US" sz="2800" dirty="0">
                <a:latin typeface="宋体" panose="02010600030101010101" pitchFamily="2" charset="-122"/>
                <a:ea typeface="宋体" panose="02010600030101010101" pitchFamily="2" charset="-122"/>
                <a:cs typeface="宋体" panose="02010600030101010101" pitchFamily="2" charset="-122"/>
              </a:rPr>
              <a:t>作用</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对生物进化和适应的形成作出了合理解释。</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2.</a:t>
            </a:r>
            <a:r>
              <a:rPr lang="zh-CN" altLang="en-US" sz="2800" dirty="0">
                <a:latin typeface="宋体" panose="02010600030101010101" pitchFamily="2" charset="-122"/>
                <a:ea typeface="宋体" panose="02010600030101010101" pitchFamily="2" charset="-122"/>
                <a:cs typeface="宋体" panose="02010600030101010101" pitchFamily="2" charset="-122"/>
              </a:rPr>
              <a:t>适应的来源是可遗传变异</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适应是自然选择的结果</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即群体中出现可遗传的有利变异和环境的定向选择是适应形成的必要条件。</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88315" y="135890"/>
            <a:ext cx="11216005" cy="7124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自然选择理论的概念模型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421890" y="947420"/>
            <a:ext cx="7364095" cy="5723255"/>
          </a:xfrm>
          <a:prstGeom prst="rect">
            <a:avLst/>
          </a:prstGeom>
        </p:spPr>
      </p:pic>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31165" y="872490"/>
            <a:ext cx="11304270" cy="5389245"/>
          </a:xfrm>
          <a:prstGeom prst="rect">
            <a:avLst/>
          </a:prstGeom>
          <a:noFill/>
        </p:spPr>
        <p:txBody>
          <a:bodyPr wrap="square" rtlCol="0">
            <a:noAutofit/>
          </a:bodyPr>
          <a:lstStyle/>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（一）种群是研究生物进化的基本单位</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1.</a:t>
            </a:r>
            <a:r>
              <a:rPr lang="zh-CN" altLang="en-US" sz="2800" dirty="0">
                <a:latin typeface="宋体" panose="02010600030101010101" pitchFamily="2" charset="-122"/>
                <a:ea typeface="宋体" panose="02010600030101010101" pitchFamily="2" charset="-122"/>
                <a:cs typeface="宋体" panose="02010600030101010101" pitchFamily="2" charset="-122"/>
              </a:rPr>
              <a:t>种群</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生活在一定区域内的同种生物的全部个体称为种群。</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2.</a:t>
            </a:r>
            <a:r>
              <a:rPr lang="zh-CN" altLang="en-US" sz="2800" dirty="0">
                <a:latin typeface="宋体" panose="02010600030101010101" pitchFamily="2" charset="-122"/>
                <a:ea typeface="宋体" panose="02010600030101010101" pitchFamily="2" charset="-122"/>
                <a:cs typeface="宋体" panose="02010600030101010101" pitchFamily="2" charset="-122"/>
              </a:rPr>
              <a:t>基因库</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一个种群中全部个体所含有的全部基因。</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3.</a:t>
            </a:r>
            <a:r>
              <a:rPr lang="zh-CN" altLang="en-US" sz="2800" dirty="0">
                <a:latin typeface="宋体" panose="02010600030101010101" pitchFamily="2" charset="-122"/>
                <a:ea typeface="宋体" panose="02010600030101010101" pitchFamily="2" charset="-122"/>
                <a:cs typeface="宋体" panose="02010600030101010101" pitchFamily="2" charset="-122"/>
              </a:rPr>
              <a:t>基因频率</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在一个种群基团库中</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某个基因占全部等位基因数的比值。</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4.</a:t>
            </a:r>
            <a:r>
              <a:rPr lang="zh-CN" altLang="en-US" sz="2800" dirty="0">
                <a:latin typeface="宋体" panose="02010600030101010101" pitchFamily="2" charset="-122"/>
                <a:ea typeface="宋体" panose="02010600030101010101" pitchFamily="2" charset="-122"/>
                <a:cs typeface="宋体" panose="02010600030101010101" pitchFamily="2" charset="-122"/>
              </a:rPr>
              <a:t>进化的原材料</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指可遗传的变异的来源</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包括突变</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基因突变、染色体变异</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和基因重组。</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（二）基因频率的变化与进化</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在自然选择的作用下</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种群的基因频率会发生定向改变</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导致生物朝着一定的方向不断进化。</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842010" y="175895"/>
            <a:ext cx="784161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二、种群基因组成的变化与生物进化</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501015" y="1077595"/>
            <a:ext cx="11162665" cy="5450205"/>
          </a:xfrm>
          <a:prstGeom prst="rect">
            <a:avLst/>
          </a:prstGeom>
          <a:noFill/>
        </p:spPr>
        <p:txBody>
          <a:bodyPr wrap="square" rtlCol="0">
            <a:noAutofit/>
          </a:bodyPr>
          <a:lstStyle/>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（一）实验原理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一般情况下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一定浓度的抗生素会杀死细菌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但变异的细菌可能产生耐药性。在实验室连续培养细菌时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如果向培养基中添加抗生素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耐药菌有可能存活下来。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（二）方法步骤</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用记号笔在培养皿的底部画</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条相互垂直的直线</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将培养皿分为</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个区域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分别标记为</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号区域。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取少量细菌的培养液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用无菌的涂布器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或无菌棉签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均匀地涂抹在培养基平板上。</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842010" y="380365"/>
            <a:ext cx="784161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三、探究抗生素对细菌的选择作用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71170" y="460375"/>
            <a:ext cx="11250295" cy="6051550"/>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用无菌的镊子先夹取</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张不含抗生素的纸片放在</a:t>
            </a:r>
            <a:r>
              <a:rPr lang="en-US" altLang="en-US" sz="2800">
                <a:latin typeface="宋体" panose="02010600030101010101" pitchFamily="2" charset="-122"/>
                <a:ea typeface="宋体" panose="02010600030101010101" pitchFamily="2" charset="-122"/>
                <a:cs typeface="宋体" panose="02010600030101010101" pitchFamily="2" charset="-122"/>
              </a:rPr>
              <a:t>①</a:t>
            </a:r>
            <a:r>
              <a:rPr lang="zh-CN" altLang="en-US" sz="2800">
                <a:latin typeface="宋体" panose="02010600030101010101" pitchFamily="2" charset="-122"/>
                <a:ea typeface="宋体" panose="02010600030101010101" pitchFamily="2" charset="-122"/>
                <a:cs typeface="宋体" panose="02010600030101010101" pitchFamily="2" charset="-122"/>
              </a:rPr>
              <a:t>号区域的中央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再分别夹取</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张抗生素纸片放在</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④</a:t>
            </a:r>
            <a:r>
              <a:rPr lang="zh-CN" altLang="en-US" sz="2800">
                <a:latin typeface="宋体" panose="02010600030101010101" pitchFamily="2" charset="-122"/>
                <a:ea typeface="宋体" panose="02010600030101010101" pitchFamily="2" charset="-122"/>
                <a:cs typeface="宋体" panose="02010600030101010101" pitchFamily="2" charset="-122"/>
              </a:rPr>
              <a:t>号区域的中央</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盖上培养皿盖。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将培养皿倒置于</a:t>
            </a:r>
            <a:r>
              <a:rPr lang="en-US" altLang="zh-CN" sz="2800">
                <a:latin typeface="宋体" panose="02010600030101010101" pitchFamily="2" charset="-122"/>
                <a:ea typeface="宋体" panose="02010600030101010101" pitchFamily="2" charset="-122"/>
                <a:cs typeface="宋体" panose="02010600030101010101" pitchFamily="2" charset="-122"/>
              </a:rPr>
              <a:t>37</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的恒温箱中培养</a:t>
            </a:r>
            <a:r>
              <a:rPr lang="en-US" altLang="zh-CN" sz="2800">
                <a:latin typeface="宋体" panose="02010600030101010101" pitchFamily="2" charset="-122"/>
                <a:ea typeface="宋体" panose="02010600030101010101" pitchFamily="2" charset="-122"/>
                <a:cs typeface="宋体" panose="02010600030101010101" pitchFamily="2" charset="-122"/>
              </a:rPr>
              <a:t>12</a:t>
            </a:r>
            <a:r>
              <a:rPr lang="en-US" altLang="zh-CN" sz="2800">
                <a:latin typeface="Times New Roman" panose="02020603050405020304" charset="0"/>
                <a:ea typeface="宋体" panose="02010600030101010101" pitchFamily="2" charset="-122"/>
                <a:cs typeface="Times New Roman" panose="02020603050405020304" charset="0"/>
              </a:rPr>
              <a:t>~</a:t>
            </a:r>
            <a:r>
              <a:rPr lang="en-US" altLang="zh-CN" sz="2800">
                <a:latin typeface="宋体" panose="02010600030101010101" pitchFamily="2" charset="-122"/>
                <a:ea typeface="宋体" panose="02010600030101010101" pitchFamily="2" charset="-122"/>
                <a:cs typeface="宋体" panose="02010600030101010101" pitchFamily="2" charset="-122"/>
              </a:rPr>
              <a:t>16</a:t>
            </a:r>
            <a:r>
              <a:rPr lang="zh-CN" altLang="en-US" sz="2800">
                <a:latin typeface="宋体" panose="02010600030101010101" pitchFamily="2" charset="-122"/>
                <a:ea typeface="宋体" panose="02010600030101010101" pitchFamily="2" charset="-122"/>
                <a:cs typeface="宋体" panose="02010600030101010101" pitchFamily="2" charset="-122"/>
              </a:rPr>
              <a:t>小时。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观察培养基上细菌的生长状况。若纸片附近出现了抑菌圈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则测量和记录每个实验组中抑菌圈的直径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并取平均值。</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从抑菌圈边缘的菌落上挑取细菌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接种到已灭菌的液体培养基中培养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然后重复步骤</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至步骤</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。如此重复几代</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记录每一代培养物抑菌圈的直径。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（三）注意事项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实验结束后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应将耐药菌、培养基、纸片等进行高温灭菌处理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防止对环境造成污染。</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539750" y="1006475"/>
            <a:ext cx="11123930" cy="578104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（一）物种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能够在自然状态下相互交配并且产生可育后代的一群生物。</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（二）隔离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隔离的概念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不同群体间的个体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在自然条件下基因不能自然交流的现象。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隔离的类型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）生殖隔离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不同物种一般不能相互交配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即使交配成功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也不能产生可育后代的现象。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968375" y="309880"/>
            <a:ext cx="784161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四、隔离在物种形成中的作用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387985" y="532130"/>
            <a:ext cx="11417300" cy="594423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）地理隔离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同种生物由于地理障碍而分成不同种群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使得种群间不能发生基因交流的现象。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（三）物种形成的三个重要环节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突变和基因重组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自然选择</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隔离。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（四）物种形成的一般过程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地理隔离</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阻断基因交流</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不同的突变、基因重组和自然选择</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基因频率向不同方向改变</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种群基因库出现差异</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差异加大</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生殖隔离</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新物种形成。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（五）物种形成的必要条件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隔离。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75615" y="1513205"/>
            <a:ext cx="11240135" cy="362140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（一）协同进化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不同物种之间、生物与无机环境之间在相互影响中不断进化和发展。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（二）生物多样性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生物多样性的层次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基因多样性、物种多样性、生态系统多样性。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生物多样性的形成是协同进化的结果。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968375" y="671195"/>
            <a:ext cx="688911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五、协同进化与生物多样性</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546100" y="1546225"/>
            <a:ext cx="11116945" cy="429133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（一）适应是自然选择的结果。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（二）种群是生物进化的基本单位。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（三）突变和基因重组提供进化的原材料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自然选择导致种群基因频率的定向改变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进而通过隔离形成新的物种。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（四）生物进化的过程实际上是生物与生物、生物与无机环境协同进化的过程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生物多样性是协同进化的结果。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968375" y="671195"/>
            <a:ext cx="810196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六、以自然选择为核心的现代进化理论</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lstStyle/>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85470" y="942975"/>
            <a:ext cx="10972165" cy="521970"/>
          </a:xfrm>
          <a:prstGeom prst="rect">
            <a:avLst/>
          </a:prstGeom>
          <a:noFill/>
        </p:spPr>
        <p:txBody>
          <a:bodyPr wrap="square" rtlCol="0">
            <a:spAutoFit/>
          </a:bodyPr>
          <a:lstStyle/>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生物学课件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lstStyle/>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cstate="print">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2" cstate="print">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lstStyle/>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39545" y="1000760"/>
            <a:ext cx="9265285" cy="1198880"/>
          </a:xfrm>
          <a:prstGeom prst="rect">
            <a:avLst/>
          </a:prstGeom>
          <a:noFill/>
        </p:spPr>
        <p:txBody>
          <a:bodyPr wrap="square" rtlCol="0">
            <a:spAutoFit/>
          </a:bodyPr>
          <a:lstStyle/>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2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遗传与进化</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1250950" y="2782570"/>
            <a:ext cx="9864090" cy="1568450"/>
          </a:xfrm>
          <a:prstGeom prst="rect">
            <a:avLst/>
          </a:prstGeom>
          <a:noFill/>
        </p:spPr>
        <p:txBody>
          <a:bodyPr wrap="square" rtlCol="0">
            <a:spAutoFit/>
          </a:bodyPr>
          <a:lstStyle/>
          <a:p>
            <a:pPr algn="ct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4.</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生物的多样性和适应性是进化的结果</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834515" y="4876800"/>
            <a:ext cx="8522970" cy="853440"/>
          </a:xfrm>
          <a:prstGeom prst="rect">
            <a:avLst/>
          </a:prstGeom>
          <a:noFill/>
        </p:spPr>
        <p:txBody>
          <a:bodyPr wrap="square" rtlCol="0">
            <a:noAutofit/>
          </a:bodyPr>
          <a:lstStyle/>
          <a:p>
            <a:pPr algn="ctr"/>
            <a:r>
              <a:rPr lang="en-US" altLang="zh-CN"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4.1  </a:t>
            </a:r>
            <a:r>
              <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生物有共同祖先的证据</a:t>
            </a:r>
            <a:endPar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70305" y="802005"/>
            <a:ext cx="729170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一、达尔文生物进化论的两大学说</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92760" y="1666875"/>
            <a:ext cx="11170920" cy="2816860"/>
          </a:xfrm>
          <a:prstGeom prst="rect">
            <a:avLst/>
          </a:prstGeom>
          <a:noFill/>
        </p:spPr>
        <p:txBody>
          <a:bodyPr wrap="square" rtlCol="0">
            <a:noAutofit/>
          </a:bodyPr>
          <a:lstStyle/>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（一）共同由来学说</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地球上所有的生物都是由原始的共同祖先进化而来的。</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（二）自然选择学说</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揭示了生物进化的机制</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解释了适应形成和物种形成的原因。</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842645" y="257175"/>
            <a:ext cx="327850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二、化石证据</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35940" y="953770"/>
            <a:ext cx="11248390" cy="5574030"/>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化石是指通过自然作用保存在地层中的古代生物的遗体、遗物或生活痕迹等。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化石可以用来确定地球上曾经生活过的生物的种类及其形态、结构、行为等特征。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化石是研究生物进化最直接、最重要的证据。大量化石证据证实了生物是由原始的共同祖先经过漫长的地质年代逐渐进化而来的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而且还揭示出生物由简单到复杂、由低等到高等、由水生到陆生的进化顺序。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25855" y="629285"/>
            <a:ext cx="451485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三、其他方面的证据</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88315" y="1699895"/>
            <a:ext cx="11216005" cy="420370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（一）比较解剖学证据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研究比较脊椎动物的器官、系统的形态和结构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可以为这些生物是否有共同祖先寻找证据。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（二）胚胎学证据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研究动植物胚胎的形成和发育过程的学科。比较不同动物以及人的胚胎发育过程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也可以看到进化的蛛丝马迹。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88315" y="1028065"/>
            <a:ext cx="11216005" cy="357949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（三）细胞和分子水平的证据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细胞有共同的物质基础和结构基础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这是对生物有共同祖先这一论点的有力支持。不同生物的</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和蛋白质等生物大分子的共同点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提示人们当今生物有着共同的原始祖先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其差异的大小则揭示了当今生物种类亲缘关系的远近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以及它们在进化史上出现的顺序。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25855" y="1226185"/>
            <a:ext cx="502856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四、证据的作用与关系</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58800" y="2107565"/>
            <a:ext cx="11216005" cy="2643505"/>
          </a:xfrm>
          <a:prstGeom prst="rect">
            <a:avLst/>
          </a:prstGeom>
          <a:noFill/>
        </p:spPr>
        <p:txBody>
          <a:bodyPr wrap="square" rtlCol="0">
            <a:noAutofit/>
          </a:bodyPr>
          <a:lstStyle/>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化石为研究生物进化提供了直接的证据</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比较解剖学和胚胎学以及细胞和分子水平的研究</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都为生物进化论提供了有力的支持。这些证据互为补充、相互印证</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有力地支持了达尔文的共同由来学说</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进而为解释适应的形成和物种的形成提供了坚实的基础。</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824355" y="2774950"/>
            <a:ext cx="8522970" cy="853440"/>
          </a:xfrm>
          <a:prstGeom prst="rect">
            <a:avLst/>
          </a:prstGeom>
          <a:noFill/>
        </p:spPr>
        <p:txBody>
          <a:bodyPr wrap="square" rtlCol="0">
            <a:noAutofit/>
          </a:bodyPr>
          <a:lstStyle/>
          <a:p>
            <a:pPr algn="ctr"/>
            <a:r>
              <a:rPr lang="en-US" altLang="zh-CN"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4.2  </a:t>
            </a:r>
            <a:r>
              <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现代进化理论</a:t>
            </a:r>
            <a:endPar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2586</Words>
  <Application>WPS 演示</Application>
  <PresentationFormat>宽屏</PresentationFormat>
  <Paragraphs>134</Paragraphs>
  <Slides>21</Slides>
  <Notes>21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Arial</vt:lpstr>
      <vt:lpstr>宋体</vt:lpstr>
      <vt:lpstr>Wingdings</vt:lpstr>
      <vt:lpstr>Wingdings</vt:lpstr>
      <vt:lpstr>微软雅黑</vt:lpstr>
      <vt:lpstr>方正粗黑宋简体</vt:lpstr>
      <vt:lpstr>黑体</vt:lpstr>
      <vt:lpstr>Times New Roman</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user</dc:creator>
  <cp:lastModifiedBy>WPS_1758008074</cp:lastModifiedBy>
  <cp:revision>161</cp:revision>
  <dcterms:created xsi:type="dcterms:W3CDTF">2019-06-19T02:08:00Z</dcterms:created>
  <dcterms:modified xsi:type="dcterms:W3CDTF">2026-03-18T00:57:40Z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DE18A40219CC47539ED9C8C652422C1C_11</vt:lpwstr>
  </property>
</Properties>
</file>